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7" r:id="rId7"/>
    <p:sldId id="262" r:id="rId8"/>
    <p:sldId id="261" r:id="rId9"/>
    <p:sldId id="265" r:id="rId10"/>
    <p:sldId id="263" r:id="rId11"/>
    <p:sldId id="264" r:id="rId12"/>
    <p:sldId id="266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B1A860-1621-7697-BB56-705A655C8B35}" v="87" dt="2019-09-18T15:38:08.186"/>
    <p1510:client id="{8E9E4B43-5A9C-F7DE-B5F6-34BAC57D33E5}" v="598" dt="2019-09-16T19:38:48.218"/>
    <p1510:client id="{A64D6F52-D3E1-47BD-4F55-63D5A15C3B85}" v="22" dt="2019-09-19T12:34:59.276"/>
    <p1510:client id="{A6B6FFC5-852E-66DC-F2A4-9962E7C6056E}" v="1136" dt="2019-09-17T19:34:52.5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72" d="100"/>
          <a:sy n="72" d="100"/>
        </p:scale>
        <p:origin x="53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9/19/2019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9/19/2019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9/19/2019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9/19/2019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9/19/2019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9/19/2019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9/19/2019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9/19/2019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9/19/2019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9/19/2019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9/19/2019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9/19/2019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9/19/2019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9/19/2019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9/19/2019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9/19/2019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9/19/2019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9/19/2019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Commas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862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2C109-0494-4472-B17D-AF15C3660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Commas Separating Adjectives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01E563-75BA-4730-85AD-2307D4C5B3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What is an adjective?</a:t>
            </a:r>
          </a:p>
          <a:p>
            <a:r>
              <a:rPr lang="en-US" dirty="0"/>
              <a:t>Sometimes, writers use more than one adjective to describe the same noun.  In these cases, you may or may not need a comma.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271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41E07-1ED5-4459-B703-DFB25BCFA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Ralph found the </a:t>
            </a:r>
            <a:r>
              <a:rPr lang="en-US" u="sng" dirty="0"/>
              <a:t>smooth</a:t>
            </a:r>
            <a:r>
              <a:rPr lang="en-US" dirty="0"/>
              <a:t>, </a:t>
            </a:r>
            <a:r>
              <a:rPr lang="en-US" u="sng" dirty="0"/>
              <a:t>shiny</a:t>
            </a:r>
            <a:r>
              <a:rPr lang="en-US" dirty="0"/>
              <a:t> pebble on the beach.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BAD075-0A3E-446F-8977-52AB3FFB9E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What part of speech are the underlined words?</a:t>
            </a:r>
          </a:p>
          <a:p>
            <a:r>
              <a:rPr lang="en-US" dirty="0"/>
              <a:t>What word are they describing?</a:t>
            </a:r>
          </a:p>
        </p:txBody>
      </p:sp>
    </p:spTree>
    <p:extLst>
      <p:ext uri="{BB962C8B-B14F-4D97-AF65-F5344CB8AC3E}">
        <p14:creationId xmlns:p14="http://schemas.microsoft.com/office/powerpoint/2010/main" val="3427663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FAFFF-4A7D-4CBB-AD7D-82AA727E4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To decide if adjectives need a comma between them, ask yourself: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36758-6E1A-432A-A960-41A2C7DD78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1.  Does the sentence sound natural with the word "</a:t>
            </a:r>
            <a:r>
              <a:rPr lang="en-US" dirty="0">
                <a:solidFill>
                  <a:srgbClr val="FFFF00"/>
                </a:solidFill>
              </a:rPr>
              <a:t>and</a:t>
            </a:r>
            <a:r>
              <a:rPr lang="en-US" dirty="0"/>
              <a:t>" between the adjectives?</a:t>
            </a:r>
          </a:p>
          <a:p>
            <a:r>
              <a:rPr lang="en-US" dirty="0"/>
              <a:t>2.  Does the sentence sound natural if you switch the order of the adjectives?</a:t>
            </a:r>
          </a:p>
          <a:p>
            <a:r>
              <a:rPr lang="en-US" dirty="0"/>
              <a:t>If the answer to both questions is "</a:t>
            </a:r>
            <a:r>
              <a:rPr lang="en-US" dirty="0">
                <a:solidFill>
                  <a:srgbClr val="FFFF00"/>
                </a:solidFill>
              </a:rPr>
              <a:t>yes</a:t>
            </a:r>
            <a:r>
              <a:rPr lang="en-US" dirty="0"/>
              <a:t>," place a comma between the adjectives.</a:t>
            </a:r>
          </a:p>
        </p:txBody>
      </p:sp>
    </p:spTree>
    <p:extLst>
      <p:ext uri="{BB962C8B-B14F-4D97-AF65-F5344CB8AC3E}">
        <p14:creationId xmlns:p14="http://schemas.microsoft.com/office/powerpoint/2010/main" val="4131799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54DDF-A48D-451D-99D3-1311C878A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Ralph found the </a:t>
            </a:r>
            <a:r>
              <a:rPr lang="en-US" u="sng" dirty="0"/>
              <a:t>smooth</a:t>
            </a:r>
            <a:r>
              <a:rPr lang="en-US" dirty="0"/>
              <a:t> and </a:t>
            </a:r>
            <a:r>
              <a:rPr lang="en-US" u="sng" dirty="0"/>
              <a:t>shiny</a:t>
            </a:r>
            <a:r>
              <a:rPr lang="en-US" dirty="0"/>
              <a:t> pebble on the beach.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1B137-09C4-4535-B835-08A86804C2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4800" dirty="0"/>
              <a:t>Ralph found the </a:t>
            </a:r>
            <a:r>
              <a:rPr lang="en-US" sz="4800" u="sng" dirty="0"/>
              <a:t>shiny,</a:t>
            </a:r>
            <a:r>
              <a:rPr lang="en-US" sz="4800" dirty="0"/>
              <a:t> </a:t>
            </a:r>
            <a:r>
              <a:rPr lang="en-US" sz="4800" u="sng" dirty="0"/>
              <a:t>smooth</a:t>
            </a:r>
            <a:r>
              <a:rPr lang="en-US" sz="4800" dirty="0"/>
              <a:t> pebble on the beach.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57712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B924F0E3-B7ED-4E8A-90A2-F124E74A56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460" y="707894"/>
            <a:ext cx="10670274" cy="548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99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F3F15-7DAE-413C-B970-9E7EA53073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3523" y="229624"/>
            <a:ext cx="11150277" cy="5875894"/>
          </a:xfrm>
        </p:spPr>
        <p:txBody>
          <a:bodyPr>
            <a:normAutofit/>
          </a:bodyPr>
          <a:lstStyle/>
          <a:p>
            <a:r>
              <a:rPr lang="en-US" sz="4800"/>
              <a:t>Commas with Introductory Phrases and Clauses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81F379-9ED9-4478-82DE-CB3C6E724D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111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C57EF-0144-408F-B152-863C3204D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9733"/>
            <a:ext cx="10515600" cy="1585992"/>
          </a:xfrm>
        </p:spPr>
        <p:txBody>
          <a:bodyPr>
            <a:normAutofit fontScale="90000"/>
          </a:bodyPr>
          <a:lstStyle/>
          <a:p>
            <a:r>
              <a:rPr lang="en-US"/>
              <a:t>Commas should be used after some introductory words, phrases and clauses.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21AEE9-2500-431B-91A6-4D901AF790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000" y="2011914"/>
            <a:ext cx="10222427" cy="4688213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r>
              <a:rPr lang="en-US"/>
              <a:t>A.  </a:t>
            </a:r>
            <a:r>
              <a:rPr lang="en-US" sz="4000"/>
              <a:t>Use commas after introductory verbal phrases.</a:t>
            </a:r>
          </a:p>
          <a:p>
            <a:pPr lvl="1"/>
            <a:r>
              <a:rPr lang="en-US" sz="4000"/>
              <a:t>Infinitive Phrase  (Infinitive = to + verb)</a:t>
            </a:r>
          </a:p>
          <a:p>
            <a:pPr lvl="2"/>
            <a:r>
              <a:rPr lang="en-US" sz="4000">
                <a:solidFill>
                  <a:srgbClr val="FFC000"/>
                </a:solidFill>
              </a:rPr>
              <a:t>To win that game</a:t>
            </a:r>
            <a:r>
              <a:rPr lang="en-US" sz="4000"/>
              <a:t>, we must be very well prepared. </a:t>
            </a:r>
            <a:endParaRPr lang="en-US" sz="4000" dirty="0"/>
          </a:p>
          <a:p>
            <a:pPr marL="914400" lvl="2" indent="0">
              <a:buNone/>
            </a:pPr>
            <a:endParaRPr lang="en-US" sz="3200" dirty="0"/>
          </a:p>
          <a:p>
            <a:pPr marL="914400" lvl="2" indent="0">
              <a:buNone/>
            </a:pPr>
            <a:r>
              <a:rPr lang="en-US" sz="4000"/>
              <a:t>Participial Phrase (Participle = verb that ends in </a:t>
            </a:r>
            <a:r>
              <a:rPr lang="en-US" sz="4000" dirty="0">
                <a:solidFill>
                  <a:srgbClr val="FFC000"/>
                </a:solidFill>
              </a:rPr>
              <a:t>–ed</a:t>
            </a:r>
            <a:r>
              <a:rPr lang="en-US" sz="4000" dirty="0"/>
              <a:t> or </a:t>
            </a:r>
            <a:r>
              <a:rPr lang="en-US" sz="4000" dirty="0">
                <a:solidFill>
                  <a:srgbClr val="FFC000"/>
                </a:solidFill>
              </a:rPr>
              <a:t>–ing</a:t>
            </a:r>
            <a:r>
              <a:rPr lang="en-US" sz="4000" dirty="0"/>
              <a:t>)</a:t>
            </a:r>
          </a:p>
          <a:p>
            <a:pPr lvl="2"/>
            <a:r>
              <a:rPr lang="en-US" sz="4000">
                <a:solidFill>
                  <a:srgbClr val="FFC000"/>
                </a:solidFill>
              </a:rPr>
              <a:t>Tired after their long march</a:t>
            </a:r>
            <a:r>
              <a:rPr lang="en-US" sz="4000"/>
              <a:t>, the soldiers were ready to sleep.</a:t>
            </a:r>
            <a:endParaRPr lang="en-US" sz="4000" dirty="0"/>
          </a:p>
          <a:p>
            <a:pPr lvl="2"/>
            <a:r>
              <a:rPr lang="en-US" sz="4000">
                <a:solidFill>
                  <a:srgbClr val="FFC000"/>
                </a:solidFill>
              </a:rPr>
              <a:t>Running quickly down the stairs</a:t>
            </a:r>
            <a:r>
              <a:rPr lang="en-US" sz="4000"/>
              <a:t>, Mrs. Harris tripped.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394762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E2562-7E2E-4885-BB2F-3F79A5511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Prepositional Phrases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EA0393-83A5-49E5-849C-5387951312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/>
              <a:t>What is a preposition?</a:t>
            </a:r>
          </a:p>
          <a:p>
            <a:r>
              <a:rPr lang="en-US" sz="4000"/>
              <a:t>What is a prepositional phrase?</a:t>
            </a:r>
          </a:p>
          <a:p>
            <a:r>
              <a:rPr lang="en-US" sz="4000"/>
              <a:t>Example:</a:t>
            </a:r>
          </a:p>
          <a:p>
            <a:r>
              <a:rPr lang="en-US" sz="4000">
                <a:solidFill>
                  <a:srgbClr val="FFC000"/>
                </a:solidFill>
              </a:rPr>
              <a:t>After I left</a:t>
            </a:r>
            <a:r>
              <a:rPr lang="en-US" sz="4000"/>
              <a:t>, it started to rain.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024279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6E211-3FC0-4270-BCAA-88C0B0A12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Clauses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DA3266-DBEB-41FA-93E9-C0EBE64500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/>
              <a:t>Independent or Dependent</a:t>
            </a:r>
          </a:p>
          <a:p>
            <a:pPr lvl="1"/>
            <a:r>
              <a:rPr lang="en-US" sz="4000"/>
              <a:t>Independent Clause – a clause that can stand alone as a sentence.</a:t>
            </a:r>
          </a:p>
          <a:p>
            <a:pPr lvl="1"/>
            <a:r>
              <a:rPr lang="en-US" sz="4000"/>
              <a:t>Dependent Clause - a group of words with a subject and a verb.  It cannot stand alone as a sentence.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683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9A7D5-6A59-4C41-A775-78EE0FBEF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F3EB40-26B3-4435-8165-3A955265D8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/>
              <a:t>If they want to win, athletes must exercise every day.</a:t>
            </a:r>
          </a:p>
          <a:p>
            <a:r>
              <a:rPr lang="en-US" sz="4000"/>
              <a:t>What is the dependent clause?</a:t>
            </a:r>
          </a:p>
          <a:p>
            <a:r>
              <a:rPr lang="en-US" sz="4000"/>
              <a:t>What is the independent clause?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611019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511F7-5509-41C6-8C3D-BA6C4D0DD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Other Introductory words: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E736F4-732D-4A69-B60D-D118DE4C6A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dirty="0">
                <a:solidFill>
                  <a:srgbClr val="FFC000"/>
                </a:solidFill>
              </a:rPr>
              <a:t>Well</a:t>
            </a:r>
            <a:r>
              <a:rPr lang="en-US" sz="4000" dirty="0"/>
              <a:t>, I guess I need to do my homework.</a:t>
            </a:r>
          </a:p>
          <a:p>
            <a:r>
              <a:rPr lang="en-US" sz="4000" dirty="0">
                <a:solidFill>
                  <a:srgbClr val="FFC000"/>
                </a:solidFill>
              </a:rPr>
              <a:t>No</a:t>
            </a:r>
            <a:r>
              <a:rPr lang="en-US" sz="4000" dirty="0"/>
              <a:t>, I will not do my homework.</a:t>
            </a:r>
          </a:p>
          <a:p>
            <a:r>
              <a:rPr lang="en-US" sz="4000" dirty="0">
                <a:solidFill>
                  <a:srgbClr val="FFC000"/>
                </a:solidFill>
              </a:rPr>
              <a:t>Yes</a:t>
            </a:r>
            <a:r>
              <a:rPr lang="en-US" sz="4000" dirty="0"/>
              <a:t>, I will do my homework.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0962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9EC345E7-A280-4A91-A72A-64EE9D3099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072" y="696315"/>
            <a:ext cx="10499677" cy="5704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1369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6C559-C598-4733-B3CC-F76E67FB7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Commas With 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C57B4A-2BFF-452A-8114-BBC43D37B2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>
                <a:ea typeface="+mn-lt"/>
                <a:cs typeface="+mn-lt"/>
              </a:rPr>
              <a:t>When writing a date, a comma is used to separate the day from the month, and the date from the year.</a:t>
            </a:r>
            <a:endParaRPr lang="en-US" sz="4000"/>
          </a:p>
          <a:p>
            <a:r>
              <a:rPr lang="en-US" sz="4000">
                <a:ea typeface="+mn-lt"/>
                <a:cs typeface="+mn-lt"/>
              </a:rPr>
              <a:t>I was born on </a:t>
            </a:r>
            <a:r>
              <a:rPr lang="en-US" sz="4000">
                <a:solidFill>
                  <a:srgbClr val="FFC000"/>
                </a:solidFill>
                <a:ea typeface="+mn-lt"/>
                <a:cs typeface="+mn-lt"/>
              </a:rPr>
              <a:t>Sunday</a:t>
            </a:r>
            <a:r>
              <a:rPr lang="en-US" sz="4000">
                <a:ea typeface="+mn-lt"/>
                <a:cs typeface="+mn-lt"/>
              </a:rPr>
              <a:t>, </a:t>
            </a:r>
            <a:r>
              <a:rPr lang="en-US" sz="4000">
                <a:solidFill>
                  <a:srgbClr val="FFC000"/>
                </a:solidFill>
                <a:ea typeface="+mn-lt"/>
                <a:cs typeface="+mn-lt"/>
              </a:rPr>
              <a:t>May</a:t>
            </a:r>
            <a:r>
              <a:rPr lang="en-US" sz="4000">
                <a:ea typeface="+mn-lt"/>
                <a:cs typeface="+mn-lt"/>
              </a:rPr>
              <a:t> 12, 1968.</a:t>
            </a:r>
            <a:endParaRPr lang="en-US" sz="4000"/>
          </a:p>
          <a:p>
            <a:r>
              <a:rPr lang="en-US" sz="4000">
                <a:solidFill>
                  <a:srgbClr val="FFC000"/>
                </a:solidFill>
              </a:rPr>
              <a:t>July 4</a:t>
            </a:r>
            <a:r>
              <a:rPr lang="en-US" sz="4000"/>
              <a:t>, </a:t>
            </a:r>
            <a:r>
              <a:rPr lang="en-US" sz="4000">
                <a:solidFill>
                  <a:srgbClr val="FFC000"/>
                </a:solidFill>
              </a:rPr>
              <a:t>1776</a:t>
            </a:r>
            <a:r>
              <a:rPr lang="en-US" sz="4000"/>
              <a:t>, was an important day in American history.</a:t>
            </a:r>
            <a:endParaRPr lang="en-US" sz="4000">
              <a:ea typeface="+mn-lt"/>
              <a:cs typeface="+mn-lt"/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94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C8513-B7AC-4FE5-8B57-B707385EF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5050"/>
            <a:ext cx="10515600" cy="553917"/>
          </a:xfrm>
        </p:spPr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056D91-B7D5-4598-8BA8-0E6C108F86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000" y="928588"/>
            <a:ext cx="10233800" cy="575959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4000" dirty="0">
                <a:ea typeface="+mn-lt"/>
                <a:cs typeface="+mn-lt"/>
              </a:rPr>
              <a:t>Do use a comma if you’re including a </a:t>
            </a:r>
            <a:r>
              <a:rPr lang="en-US" sz="4000" b="1" dirty="0">
                <a:ea typeface="+mn-lt"/>
                <a:cs typeface="+mn-lt"/>
              </a:rPr>
              <a:t>day of the week</a:t>
            </a:r>
            <a:r>
              <a:rPr lang="en-US" sz="4000" dirty="0">
                <a:ea typeface="+mn-lt"/>
                <a:cs typeface="+mn-lt"/>
              </a:rPr>
              <a:t> with the date. Note the use of the comma after the date when it appears in the middle of a sentence. </a:t>
            </a:r>
            <a:endParaRPr lang="en-US" sz="4000"/>
          </a:p>
          <a:p>
            <a:r>
              <a:rPr lang="en-US" sz="4000" dirty="0">
                <a:ea typeface="+mn-lt"/>
                <a:cs typeface="+mn-lt"/>
              </a:rPr>
              <a:t>On </a:t>
            </a:r>
            <a:r>
              <a:rPr lang="en-US" sz="4000" dirty="0">
                <a:solidFill>
                  <a:srgbClr val="FFC000"/>
                </a:solidFill>
                <a:ea typeface="+mn-lt"/>
                <a:cs typeface="+mn-lt"/>
              </a:rPr>
              <a:t>Friday</a:t>
            </a:r>
            <a:r>
              <a:rPr lang="en-US" sz="4000" dirty="0">
                <a:ea typeface="+mn-lt"/>
                <a:cs typeface="+mn-lt"/>
              </a:rPr>
              <a:t>, October 28th at four o’clock, we’ll have a small gathering in the office kitchen to celebrate Mark’s birthday.</a:t>
            </a:r>
            <a:endParaRPr lang="en-US" sz="4000"/>
          </a:p>
          <a:p>
            <a:r>
              <a:rPr lang="en-US" sz="4000" dirty="0">
                <a:ea typeface="+mn-lt"/>
                <a:cs typeface="+mn-lt"/>
              </a:rPr>
              <a:t>Please come out on </a:t>
            </a:r>
            <a:r>
              <a:rPr lang="en-US" sz="4000" dirty="0">
                <a:solidFill>
                  <a:srgbClr val="FFC000"/>
                </a:solidFill>
                <a:ea typeface="+mn-lt"/>
                <a:cs typeface="+mn-lt"/>
              </a:rPr>
              <a:t>Saturday</a:t>
            </a:r>
            <a:r>
              <a:rPr lang="en-US" sz="4000" dirty="0">
                <a:ea typeface="+mn-lt"/>
                <a:cs typeface="+mn-lt"/>
              </a:rPr>
              <a:t>, April 15th, 2017, to show your support for the marathon runners.</a:t>
            </a:r>
            <a:endParaRPr lang="en-US" sz="40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684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A24B8-C813-440B-9A56-2E6FE3AB9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0C32BF-080B-4944-AD8C-CB78448AE2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dirty="0"/>
              <a:t>When you’re giving </a:t>
            </a:r>
            <a:r>
              <a:rPr lang="en-US" sz="4000" b="1" dirty="0"/>
              <a:t>only a month and a year</a:t>
            </a:r>
            <a:r>
              <a:rPr lang="en-US" sz="4000" dirty="0"/>
              <a:t>, you don’t need a comma.</a:t>
            </a:r>
            <a:endParaRPr lang="en-US" sz="4000" dirty="0">
              <a:ea typeface="+mn-lt"/>
              <a:cs typeface="+mn-lt"/>
            </a:endParaRPr>
          </a:p>
          <a:p>
            <a:r>
              <a:rPr lang="en-US" sz="4000" dirty="0"/>
              <a:t>I haven’t seen this much snow since </a:t>
            </a:r>
            <a:r>
              <a:rPr lang="en-US" sz="4000" dirty="0">
                <a:solidFill>
                  <a:srgbClr val="FFC000"/>
                </a:solidFill>
              </a:rPr>
              <a:t>January 2002</a:t>
            </a:r>
            <a:r>
              <a:rPr lang="en-US" sz="4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78934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TF10001006</Template>
  <TotalTime>5</TotalTime>
  <Words>271</Words>
  <Application>Microsoft Office PowerPoint</Application>
  <PresentationFormat>Widescreen</PresentationFormat>
  <Paragraphs>48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Corbel</vt:lpstr>
      <vt:lpstr>Depth</vt:lpstr>
      <vt:lpstr>Commas</vt:lpstr>
      <vt:lpstr>Commas Separating Adjectives</vt:lpstr>
      <vt:lpstr>Ralph found the smooth, shiny pebble on the beach.</vt:lpstr>
      <vt:lpstr>To decide if adjectives need a comma between them, ask yourself: </vt:lpstr>
      <vt:lpstr>Ralph found the smooth and shiny pebble on the beach.</vt:lpstr>
      <vt:lpstr>PowerPoint Presentation</vt:lpstr>
      <vt:lpstr>Commas with Introductory Phrases and Clauses</vt:lpstr>
      <vt:lpstr>Commas should be used after some introductory words, phrases and clauses.</vt:lpstr>
      <vt:lpstr>Prepositional Phrases</vt:lpstr>
      <vt:lpstr>Clauses</vt:lpstr>
      <vt:lpstr>Example:</vt:lpstr>
      <vt:lpstr>Other Introductory words:</vt:lpstr>
      <vt:lpstr>PowerPoint Presentation</vt:lpstr>
      <vt:lpstr>Commas With Dates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 </dc:creator>
  <cp:lastModifiedBy>Sienna Holl</cp:lastModifiedBy>
  <cp:revision>308</cp:revision>
  <dcterms:created xsi:type="dcterms:W3CDTF">2015-09-22T16:41:35Z</dcterms:created>
  <dcterms:modified xsi:type="dcterms:W3CDTF">2019-09-19T16:29:07Z</dcterms:modified>
</cp:coreProperties>
</file>